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94" r:id="rId2"/>
  </p:sldMasterIdLst>
  <p:notesMasterIdLst>
    <p:notesMasterId r:id="rId22"/>
  </p:notesMasterIdLst>
  <p:sldIdLst>
    <p:sldId id="258" r:id="rId3"/>
    <p:sldId id="565" r:id="rId4"/>
    <p:sldId id="564" r:id="rId5"/>
    <p:sldId id="556" r:id="rId6"/>
    <p:sldId id="557" r:id="rId7"/>
    <p:sldId id="559" r:id="rId8"/>
    <p:sldId id="533" r:id="rId9"/>
    <p:sldId id="554" r:id="rId10"/>
    <p:sldId id="387" r:id="rId11"/>
    <p:sldId id="531" r:id="rId12"/>
    <p:sldId id="527" r:id="rId13"/>
    <p:sldId id="560" r:id="rId14"/>
    <p:sldId id="555" r:id="rId15"/>
    <p:sldId id="561" r:id="rId16"/>
    <p:sldId id="529" r:id="rId17"/>
    <p:sldId id="530" r:id="rId18"/>
    <p:sldId id="562" r:id="rId19"/>
    <p:sldId id="563" r:id="rId20"/>
    <p:sldId id="528" r:id="rId2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135" autoAdjust="0"/>
  </p:normalViewPr>
  <p:slideViewPr>
    <p:cSldViewPr>
      <p:cViewPr>
        <p:scale>
          <a:sx n="90" d="100"/>
          <a:sy n="90" d="100"/>
        </p:scale>
        <p:origin x="-738" y="-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767C-FFFF-4F96-92D8-6832402EDF54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E7E92-0F0F-4429-A114-1FB9CF33C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E7E92-0F0F-4429-A114-1FB9CF33C6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E7E92-0F0F-4429-A114-1FB9CF33C6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03236-5159-4D60-87E6-A70D84883CFD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ED29B-C939-41D7-87C5-31903FE4F1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1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9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F578D-AFAF-496D-B5A3-9FCFD91878AD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6585F-A157-4B3C-BC55-F35538FB11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03236-5159-4D60-87E6-A70D84883C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ED29B-C939-41D7-87C5-31903FE4F108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91647-16AD-40D1-8AA1-9E63EAF0699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1B23-BA86-445A-95DA-4F6055FC117F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30A0E-3757-43CA-9519-B819E33395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1107-2FA1-4BE0-8226-045A2FCC30C5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91647-16AD-40D1-8AA1-9E63EAF06993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1B23-BA86-445A-95DA-4F6055FC1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F37F7-C817-42D0-9937-F4E96183D0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8B8-A6C0-4AAE-AB7D-C8561B54E918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19F2D-A128-4197-8F4B-CFF662266C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C90E1-3FEC-47E5-A0FB-8B9AD965F97E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92108-7CCD-4AE4-AE51-08241D8A31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F299C-098E-4A48-85D6-A969CF93D560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0A1D0-812B-408B-A99F-8EA9D32132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89EDA-DF23-4518-88EE-5C8A86D672C7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57AD4-60DF-4E5A-8408-B830B73234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AF4BC-8C45-49AF-B0D1-DF9E3444A274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8520E-168B-4308-8D49-0FBFCAA45F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7E27-6E51-4440-B24B-172F5592A3CD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1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5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30A0E-3757-43CA-9519-B819E33395DE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21107-2FA1-4BE0-8226-045A2FCC3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F578D-AFAF-496D-B5A3-9FCFD91878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6585F-A157-4B3C-BC55-F35538FB11DC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1CF55-36CF-49BE-B34C-37FF09325138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F37F7-C817-42D0-9937-F4E96183D04A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A8B8-A6C0-4AAE-AB7D-C8561B54E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19F2D-A128-4197-8F4B-CFF662266C90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C90E1-3FEC-47E5-A0FB-8B9AD965F9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92108-7CCD-4AE4-AE51-08241D8A31F5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F299C-098E-4A48-85D6-A969CF93D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0A1D0-812B-408B-A99F-8EA9D321327C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89EDA-DF23-4518-88EE-5C8A86D67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57AD4-60DF-4E5A-8408-B830B7323411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AF4BC-8C45-49AF-B0D1-DF9E3444A2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8520E-168B-4308-8D49-0FBFCAA45F2C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47E27-6E51-4440-B24B-172F5592A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5E1D2-43CE-448B-AA7B-F9222B2F943F}" type="datetimeFigureOut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337964-E0F1-4EA0-BA10-3DAB0A434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5E1D2-43CE-448B-AA7B-F9222B2F94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337964-E0F1-4EA0-BA10-3DAB0A43433A}" type="slidenum">
              <a:rPr lang="ru-RU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4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87624" y="771550"/>
            <a:ext cx="5825202" cy="1234727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СЛУЖБА ПРИМИРЕНИЯ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504758"/>
            <a:ext cx="4536504" cy="15841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№27 имени Ивана Дмитриевича </a:t>
            </a:r>
            <a:r>
              <a:rPr lang="ru-RU" alt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Смолькина</a:t>
            </a:r>
            <a:r>
              <a:rPr lang="ru-RU" alt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alt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 ШСП</a:t>
            </a:r>
          </a:p>
          <a:p>
            <a:pPr algn="ctr">
              <a:spcBef>
                <a:spcPts val="0"/>
              </a:spcBef>
            </a:pPr>
            <a:r>
              <a:rPr lang="ru-RU" altLang="ru-RU" sz="1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Пыжова</a:t>
            </a:r>
            <a:r>
              <a:rPr lang="ru-RU" alt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Вячеславовна</a:t>
            </a:r>
          </a:p>
          <a:p>
            <a:pPr algn="ctr">
              <a:spcBef>
                <a:spcPts val="0"/>
              </a:spcBef>
            </a:pPr>
            <a:endParaRPr lang="ru-RU" altLang="ru-RU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9662"/>
            <a:ext cx="26642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69127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Условия, при которых ситуация может быть рассмотрена службой: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91630"/>
            <a:ext cx="7056784" cy="36004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признают свое участие в конфликте и стремятся его разрешить; </a:t>
            </a:r>
          </a:p>
          <a:p>
            <a:pPr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10 лет; </a:t>
            </a:r>
          </a:p>
          <a:p>
            <a:pPr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употребляют наркотических веществ и психически здоровы; </a:t>
            </a:r>
          </a:p>
          <a:p>
            <a:pPr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конфликте участвуют учителя или родители, на встрече присутствует куратор.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08B5-F3FB-4BA7-B20A-551D88514788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10</a:t>
            </a:fld>
            <a:endParaRPr lang="ru-RU" alt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95486"/>
            <a:ext cx="655272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заявки (для учеников)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39552" y="843558"/>
            <a:ext cx="5832648" cy="3744416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1.Фамилия имя автора записки-заявки, класс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2.Фамилия, имя обидчика, класс;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Что произошло или происходит;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Дата , подпись;</a:t>
            </a:r>
          </a:p>
          <a:p>
            <a:pPr lvl="0" defTabSz="342900" fontAlgn="auto"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lvl="0" defTabSz="342900" fontAlgn="auto">
              <a:spcBef>
                <a:spcPts val="75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зовут Петя Иванов (7 «В» класс) Меня дразнит Смирнов Сергей (7 «В» класс) Он меня бьет. Помогите, пожалуйста. </a:t>
            </a:r>
            <a:r>
              <a:rPr lang="ru-RU" sz="1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16.09.19 </a:t>
            </a:r>
            <a:r>
              <a:rPr lang="ru-RU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pPr lvl="0" algn="just" defTabSz="3429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100000"/>
            </a:pPr>
            <a:endParaRPr lang="ru-RU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 школьной службы примирения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131590"/>
            <a:ext cx="6447501" cy="33994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Создается альтернативный путь разрешения конфликтов;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Конфликт превращается в конструктивный процесс;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Приобретаются навыки активного слушания, лидерства и другие полезные коммуникативные умения;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Улучшаются взаимоотношения среди детей и взрослых;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Развивается чувство ответственности за свой выбор и решение, а так же усиливается чувство личной значимости.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6912768" cy="7500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Примирительная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проходит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75606"/>
            <a:ext cx="7056784" cy="3672408"/>
          </a:xfrm>
        </p:spPr>
        <p:txBody>
          <a:bodyPr>
            <a:normAutofit/>
          </a:bodyPr>
          <a:lstStyle/>
          <a:p>
            <a:pPr marL="0" indent="0" algn="just" fontAlgn="base">
              <a:buClr>
                <a:schemeClr val="accent2">
                  <a:lumMod val="50000"/>
                </a:schemeClr>
              </a:buClr>
              <a:buSzPct val="100000"/>
              <a:buNone/>
            </a:pPr>
            <a:endParaRPr lang="ru-RU" sz="2000" b="1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- подготовительный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II этап - примирения;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- восстановления справедливости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IV этап – профилактический. </a:t>
            </a:r>
          </a:p>
          <a:p>
            <a:pPr marL="0" indent="0" algn="just" fontAlgn="base">
              <a:buClr>
                <a:schemeClr val="accent2">
                  <a:lumMod val="50000"/>
                </a:schemeClr>
              </a:buClr>
              <a:buSzPct val="10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соглашения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08B5-F3FB-4BA7-B20A-551D88514788}" type="slidenum">
              <a:rPr lang="ru-RU" altLang="ru-RU" smtClean="0">
                <a:solidFill>
                  <a:srgbClr val="90C226"/>
                </a:solidFill>
              </a:rPr>
              <a:pPr>
                <a:defRPr/>
              </a:pPr>
              <a:t>13</a:t>
            </a:fld>
            <a:endParaRPr lang="ru-RU" altLang="ru-RU" dirty="0">
              <a:solidFill>
                <a:srgbClr val="90C22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83718"/>
            <a:ext cx="3528392" cy="266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6023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этап- Подготовительный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131590"/>
            <a:ext cx="6447501" cy="339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данного этапа является подготовка к проведению примирительной встречи.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Решаются задачи: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получения информации о конфликте, оценки конфликта с точки зрения эффективности применения к нему посредничества; - установления доверительных отношений со сторонами конфликта, получения представления о содержании произошедшего конфликта со слов его участников, принятия переживаний, оценок участников ситуации и их мнений по разрешению ситуации; - представления процедуры примирения и мотивации сторон на участие в ней; - в случае получения согласия - информирования о вопросах, которые будут обсуждаться на примирительной встрече, о правилах встречи. 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339502"/>
            <a:ext cx="7920880" cy="45365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готовности участников к переходу на следующий этап: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признание участниками случившегося;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признание негативных последствий, которые несет конфликт;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признание своей вины; искреннее желание совершить какие-либо действия для изменения ситуации;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желание обсудить, существующую проблему с другими участниками;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уверенность каждого в своей готовности встретиться «лицом к лицу» с противоположной стороной, для обсуждения конкретных действий по выходу из сложившейся ситуации. </a:t>
            </a:r>
          </a:p>
          <a:p>
            <a:pPr marL="0" indent="0" algn="ctr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Ожидаемый положительный результат - согласие участников конфликта на принятие участия в примирительной встрече. </a:t>
            </a:r>
          </a:p>
          <a:p>
            <a:pPr marL="0" indent="0" algn="ctr">
              <a:buNone/>
            </a:pP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9587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0539" y="339502"/>
            <a:ext cx="6552728" cy="792088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этап- Примирение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411510"/>
            <a:ext cx="6912768" cy="4464496"/>
          </a:xfrm>
        </p:spPr>
        <p:txBody>
          <a:bodyPr>
            <a:noAutofit/>
          </a:bodyPr>
          <a:lstStyle/>
          <a:p>
            <a:pPr marL="2657475" lvl="8" indent="0" algn="just">
              <a:lnSpc>
                <a:spcPct val="9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endParaRPr lang="ru-RU" sz="1500" dirty="0" smtClean="0"/>
          </a:p>
          <a:p>
            <a:pPr marL="2657475" lvl="8" indent="0" algn="just">
              <a:lnSpc>
                <a:spcPct val="9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87574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данного этапа является организация и проведение примирительной встречи, создание условий для заключения примирительного соглашения между сторонами конфликта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Решаются 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помощи в выражении сильных эмоций представителей сторон;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диалога сторон, направленного на восстановление картины и последствий ситуации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помощи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сторонам в осознании несправедливости произошедшего;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диалога о возмещении ущерба, о будущем нарушителя, а при необходимости - и будущем жертвы. Поиск ответа на вопрос: «Как сделать, чтобы этого не повторилось?»;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составления примирительного соглашения сторон, учитывающего согласованные решения сторон и механизм его выполнения. 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Восстановления </a:t>
            </a: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справедливости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131590"/>
            <a:ext cx="6447501" cy="339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этапа является - обеспечение успешности выполнения пунктов соглашения, достигнутого на предыдущем этапе представителями сторон. 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Решаются 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контроля за выполнением условий соглашения; - организации при необходимости дополнительных встреч. </a:t>
            </a:r>
          </a:p>
          <a:p>
            <a:pPr marL="0" indent="0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Критерии готовности участников к переходу на следующий этап: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соглашения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удовлетворенность всех сторон конфликтной ситуации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прекращение разрастания конфликта.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положительный результат - успешное выполнение условий соглашения.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3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6447501" cy="990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059582"/>
            <a:ext cx="6447501" cy="3471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этапа является окончательное налаживание отношений между сторонами конфликта.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Решается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профилактика возможных рецидивов, возобновления конфликта. После окончания выполнения сторонами условий соглашения проводится работа по профилактическому сопровождению подростка.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Индивидуальное сопровождение подростков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диагностическому,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психокоррекционному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оздоровительному, учебно - воспитательному и социально -правовому направлениям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Длительность профилактического этапа от 6 месяцев до 2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4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40" y="0"/>
            <a:ext cx="7358972" cy="10595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«Нам без дружбы не прожить,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дружбой надо дорожить!»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915566"/>
            <a:ext cx="7992888" cy="422793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00000"/>
              <a:buNone/>
            </a:pPr>
            <a:endParaRPr lang="ru-RU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43558"/>
            <a:ext cx="38103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2244"/>
            <a:ext cx="3852428" cy="236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57200"/>
            <a:ext cx="6631974" cy="1898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конфликт?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Конфликт – это серьёзное разногласие, столкновение интересов,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спор.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Разногласия между детьми- обычное явление, в том числе и в школьной жизни.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5010"/>
            <a:ext cx="2664297" cy="21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15009"/>
            <a:ext cx="2808312" cy="21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static.spacecrafted.com/c71d239eb55c4596957a34686234b982/i/c6d4339fb1cf496ca50d828e147c312b/1/GCuCv726gZycFxatRCb7iU/manipul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55" y="2515009"/>
            <a:ext cx="2547160" cy="21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6447501" cy="990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Конфликты между учащимися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059582"/>
            <a:ext cx="7664399" cy="3471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конфликтов между учениками</a:t>
            </a: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борьба за авторитет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соперничество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обман, сплетни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оскорбления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обиды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враждебность к любимым ученикам учителя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личная неприязнь к человеку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симпатия без взаимности</a:t>
            </a:r>
          </a:p>
          <a:p>
            <a:pPr algn="just">
              <a:buFont typeface="Arial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борьба за девочку (мальчика)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5646"/>
            <a:ext cx="26292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627534"/>
            <a:ext cx="6447501" cy="3903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примирения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структурным подразделением образовательного учреждения, которое объединяет учащихся, педагогов и других участников образовательного процесса, заинтересованных в разрешении конфликтов и развитии практики восстановительной медиации в образовательном учреждении.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примирения является альтернативой другим способам реагирования на споры, конфликты, противоправное поведения или правонарушения несовершеннолетних. </a:t>
            </a:r>
          </a:p>
        </p:txBody>
      </p:sp>
    </p:spTree>
    <p:extLst>
      <p:ext uri="{BB962C8B-B14F-4D97-AF65-F5344CB8AC3E}">
        <p14:creationId xmlns:p14="http://schemas.microsoft.com/office/powerpoint/2010/main" val="3170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627534"/>
            <a:ext cx="6447501" cy="390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Служба примирения осуществляет свою деятельность на основании Федерального закона № 273-ФЗ от 29.12.2012 «Об образовании», данного Положения, а так же в соответствии с «Национальной стратегией действий в интересах детей на 2012 – 2017 годы», ФГОС основного (полного) образования и стандартов восстановительной медиации от 2009 года.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35" y="2643758"/>
            <a:ext cx="3724680" cy="19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школе создана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Школьная служба примирения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419622"/>
            <a:ext cx="6447501" cy="3111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создания школьной службы примирения</a:t>
            </a:r>
            <a:r>
              <a:rPr lang="ru-RU" sz="1600" dirty="0" smtClean="0">
                <a:solidFill>
                  <a:srgbClr val="0070C0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Приказ № 313 от 30.08.2019г.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 школьной службы примирения: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Куратор ШСП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Пыжова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Ольга Вячеславовна - педагог-психолог.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Специалисты ШСП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Булатова Ирина Юрьевна, учитель начальных классов;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Гилева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Оксана Вячеславовна, учитель географии;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Данилова Ольга Сергеевна, социальный педагог;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Созинова Татьяна Владимировна, учитель биологии;</a:t>
            </a: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работы ШСП: кабинет педагога-психолога №116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7494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школьной службы примирения входят медиаторы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Куратор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сотрудник преподавательского состава школы, прошедший специальное обучение. Он помогает решать организационные вопросы, разрешает проблемы, возникшие при проведении программ, помогает в подведении итогов и анализе результатов работы и т.д.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Медиаторы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добровольные желающие, прошедшие специальное обучение. Задача медиатора – наладить диалог (не надо искать правых или не правых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7020272" cy="10286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школьной службы примирения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3598"/>
            <a:ext cx="7056784" cy="3744416"/>
          </a:xfrm>
        </p:spPr>
        <p:txBody>
          <a:bodyPr>
            <a:normAutofit/>
          </a:bodyPr>
          <a:lstStyle/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Добровольность участия сторон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Информированность сторон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 процесса медиации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Нейтральность медиатора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сторон и медиатора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Заглаживание вреда </a:t>
            </a:r>
            <a:r>
              <a:rPr lang="ru-RU" sz="2000" dirty="0" smtClean="0">
                <a:solidFill>
                  <a:schemeClr val="tx1"/>
                </a:solidFill>
              </a:rPr>
              <a:t>обидчиком </a:t>
            </a:r>
          </a:p>
          <a:p>
            <a:pPr marL="360000" indent="-360000" algn="just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Самостоятельность </a:t>
            </a:r>
            <a:r>
              <a:rPr lang="ru-RU" sz="2000" dirty="0">
                <a:solidFill>
                  <a:schemeClr val="tx1"/>
                </a:solidFill>
              </a:rPr>
              <a:t>служб примирения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45" y="2758628"/>
            <a:ext cx="2393855" cy="238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40" y="195486"/>
            <a:ext cx="7358972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РАБОТЫ ШКОЛЬНОЙ СЛУЖБЫ ПРИМИРЕНИЯ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699542"/>
            <a:ext cx="7632848" cy="432048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Clr>
                <a:schemeClr val="accent6">
                  <a:lumMod val="50000"/>
                </a:schemeClr>
              </a:buClr>
              <a:buSzPct val="100000"/>
              <a:buNone/>
            </a:pPr>
            <a:endParaRPr lang="ru-RU" sz="15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761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24" y="1343426"/>
            <a:ext cx="2016224" cy="508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1347614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Школьная администрация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1547664" y="2283718"/>
            <a:ext cx="4824536" cy="144015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Школьная служба примирения</a:t>
            </a:r>
          </a:p>
          <a:p>
            <a:pPr algn="ctr"/>
            <a:r>
              <a:rPr lang="ru-RU" dirty="0" smtClean="0"/>
              <a:t>Куратор</a:t>
            </a:r>
          </a:p>
          <a:p>
            <a:pPr algn="ctr"/>
            <a:r>
              <a:rPr lang="ru-RU" dirty="0" smtClean="0"/>
              <a:t>медиатор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574498">
            <a:off x="1622107" y="1914274"/>
            <a:ext cx="36666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10365">
            <a:off x="5690314" y="1923570"/>
            <a:ext cx="321846" cy="50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38774" y="1851670"/>
            <a:ext cx="373186" cy="432049"/>
          </a:xfrm>
          <a:prstGeom prst="downArrow">
            <a:avLst>
              <a:gd name="adj1" fmla="val 50000"/>
              <a:gd name="adj2" fmla="val 47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705529"/>
            <a:ext cx="2088232" cy="589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Предварительная встреча учеников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3723877"/>
            <a:ext cx="2230874" cy="57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Предварительная встреча участников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4367949"/>
            <a:ext cx="2448272" cy="699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Примирительная встреча</a:t>
            </a:r>
            <a:endParaRPr lang="ru-RU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2771799" y="3847461"/>
            <a:ext cx="2232248" cy="462024"/>
          </a:xfrm>
          <a:prstGeom prst="leftRightUpArrow">
            <a:avLst>
              <a:gd name="adj1" fmla="val 50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4435</TotalTime>
  <Words>989</Words>
  <Application>Microsoft Office PowerPoint</Application>
  <PresentationFormat>Экран (16:9)</PresentationFormat>
  <Paragraphs>117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1_Аспект</vt:lpstr>
      <vt:lpstr>ШКОЛЬНАЯ СЛУЖБА ПРИМИРЕНИЯ</vt:lpstr>
      <vt:lpstr>Что такое конфликт?  Конфликт – это серьёзное разногласие, столкновение интересов, спор. Разногласия между детьми- обычное явление, в том числе и в школьной жизни.  </vt:lpstr>
      <vt:lpstr>Конфликты между учащимися</vt:lpstr>
      <vt:lpstr>Презентация PowerPoint</vt:lpstr>
      <vt:lpstr>                </vt:lpstr>
      <vt:lpstr>В нашей школе создана  Школьная служба примирения</vt:lpstr>
      <vt:lpstr>В состав школьной службы примирения входят медиаторы и специалисты</vt:lpstr>
      <vt:lpstr>Принципы школьной службы примирения </vt:lpstr>
      <vt:lpstr>СХЕМА РАБОТЫ ШКОЛЬНОЙ СЛУЖБЫ ПРИМИРЕНИЯ</vt:lpstr>
      <vt:lpstr>Условия, при которых ситуация может быть рассмотрена службой: </vt:lpstr>
      <vt:lpstr>            Образец заявки (для учеников)</vt:lpstr>
      <vt:lpstr>Миссия школьной службы примирения</vt:lpstr>
      <vt:lpstr>Примирительная программа проходит  в 4 этапа :  </vt:lpstr>
      <vt:lpstr>1 этап- Подготовительный</vt:lpstr>
      <vt:lpstr>Презентация PowerPoint</vt:lpstr>
      <vt:lpstr>2 этап- Примирение</vt:lpstr>
      <vt:lpstr>3 этап - Восстановления справедливости  </vt:lpstr>
      <vt:lpstr>4 этап – Профилактический  </vt:lpstr>
      <vt:lpstr>«Нам без дружбы не прожить,  дружбой надо дорожить!»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Ремонтные работы 2018 год</dc:title>
  <dc:creator>USER</dc:creator>
  <cp:lastModifiedBy>user</cp:lastModifiedBy>
  <cp:revision>340</cp:revision>
  <dcterms:created xsi:type="dcterms:W3CDTF">2018-11-23T06:13:20Z</dcterms:created>
  <dcterms:modified xsi:type="dcterms:W3CDTF">2022-05-19T04:26:50Z</dcterms:modified>
</cp:coreProperties>
</file>